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967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15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16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078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029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14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34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6195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11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73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FE92D-D3C7-402B-8FBB-1D4CA27FFFC8}" type="datetimeFigureOut">
              <a:rPr kumimoji="1" lang="ja-JP" altLang="en-US" smtClean="0"/>
              <a:t>2015/4/23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6DDB2-313E-4A77-9415-75FAD51CB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554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image" Target="../media/image2.png"/><Relationship Id="rId7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角丸四角形 32"/>
          <p:cNvSpPr/>
          <p:nvPr/>
        </p:nvSpPr>
        <p:spPr>
          <a:xfrm>
            <a:off x="357127" y="5292816"/>
            <a:ext cx="597474" cy="27318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3978" y="-16335"/>
            <a:ext cx="6868301" cy="7188062"/>
          </a:xfrm>
          <a:prstGeom prst="rect">
            <a:avLst/>
          </a:prstGeom>
          <a:effectLst>
            <a:softEdge rad="368300"/>
          </a:effectLst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50102" y="363739"/>
            <a:ext cx="4207898" cy="1733075"/>
          </a:xfrm>
          <a:noFill/>
        </p:spPr>
        <p:txBody>
          <a:bodyPr>
            <a:noAutofit/>
          </a:bodyPr>
          <a:lstStyle/>
          <a:p>
            <a:pPr algn="l"/>
            <a:r>
              <a:rPr kumimoji="1" lang="ja-JP" altLang="en-US" sz="5400" dirty="0" smtClean="0">
                <a:ln w="9525">
                  <a:solidFill>
                    <a:schemeClr val="tx1"/>
                  </a:solidFill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売上げ向上</a:t>
            </a:r>
          </a:p>
          <a:p>
            <a:pPr algn="l"/>
            <a:r>
              <a:rPr kumimoji="1" lang="ja-JP" altLang="en-US" sz="5400" dirty="0" smtClean="0">
                <a:ln w="9525">
                  <a:solidFill>
                    <a:schemeClr val="tx1"/>
                  </a:solidFill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支援セミナー</a:t>
            </a:r>
            <a:endParaRPr kumimoji="1" lang="ja-JP" altLang="en-US" sz="5400" dirty="0">
              <a:ln w="9525">
                <a:solidFill>
                  <a:schemeClr val="tx1"/>
                </a:solidFill>
              </a:ln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114942" y="5870505"/>
            <a:ext cx="274305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サクセスパートナー代表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メルマガシステム開発会社を経て独立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ブログ、ホームページ、SNSといった</a:t>
            </a:r>
            <a:endParaRPr kumimoji="0" lang="ja-JP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幅広い選択肢から仕組みを組み立てる</a:t>
            </a:r>
            <a:endParaRPr kumimoji="0" lang="ja-JP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戦略コンサルタント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講演実績は、東京、名古屋、大阪など</a:t>
            </a:r>
            <a:endParaRPr kumimoji="0" lang="ja-JP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小売店向けや</a:t>
            </a:r>
            <a:r>
              <a:rPr kumimoji="0" lang="ja-JP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飲食店向けなど多岐に渡る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912" y="3280125"/>
            <a:ext cx="1454403" cy="2191301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409" y="102675"/>
            <a:ext cx="2395430" cy="235900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902" y="2069950"/>
            <a:ext cx="1603491" cy="1068994"/>
          </a:xfrm>
          <a:prstGeom prst="rect">
            <a:avLst/>
          </a:prstGeom>
        </p:spPr>
      </p:pic>
      <p:sp>
        <p:nvSpPr>
          <p:cNvPr id="12" name="フローチャート: せん孔テープ 11"/>
          <p:cNvSpPr/>
          <p:nvPr/>
        </p:nvSpPr>
        <p:spPr>
          <a:xfrm rot="21290915">
            <a:off x="2089551" y="2394722"/>
            <a:ext cx="2256824" cy="508983"/>
          </a:xfrm>
          <a:prstGeom prst="flowChartPunchedTap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小波 12"/>
          <p:cNvSpPr/>
          <p:nvPr/>
        </p:nvSpPr>
        <p:spPr>
          <a:xfrm rot="21209647">
            <a:off x="4524534" y="2251031"/>
            <a:ext cx="955312" cy="478049"/>
          </a:xfrm>
          <a:prstGeom prst="doubleWav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小波 13"/>
          <p:cNvSpPr/>
          <p:nvPr/>
        </p:nvSpPr>
        <p:spPr>
          <a:xfrm rot="21209647">
            <a:off x="5568069" y="2169909"/>
            <a:ext cx="901776" cy="463737"/>
          </a:xfrm>
          <a:prstGeom prst="doubleWav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 rot="21286017">
            <a:off x="2081359" y="2336933"/>
            <a:ext cx="478936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インターネット集客の </a:t>
            </a:r>
            <a:r>
              <a:rPr kumimoji="1" lang="ja-JP" altLang="en-US" sz="2000" dirty="0" smtClean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成功事例 </a:t>
            </a:r>
            <a:r>
              <a:rPr kumimoji="1" lang="ja-JP" altLang="en-US" sz="20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失敗事例</a:t>
            </a:r>
          </a:p>
          <a:p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114940" y="5178482"/>
            <a:ext cx="771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講師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075949" y="5471426"/>
            <a:ext cx="2595110" cy="461665"/>
          </a:xfrm>
          <a:prstGeom prst="rect">
            <a:avLst/>
          </a:prstGeom>
          <a:noFill/>
          <a:ln w="31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n w="3175" cmpd="dbl">
                  <a:solidFill>
                    <a:schemeClr val="bg1"/>
                  </a:solidFill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小形　洸太</a:t>
            </a:r>
            <a:r>
              <a:rPr kumimoji="1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dirty="0" smtClean="0">
                <a:latin typeface="+mn-ea"/>
              </a:rPr>
              <a:t>氏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316100" y="4275413"/>
            <a:ext cx="597474" cy="27318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16100" y="4281394"/>
            <a:ext cx="679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日　時</a:t>
            </a:r>
            <a:endParaRPr kumimoji="1" lang="ja-JP" altLang="en-US" sz="1400" b="1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928550" y="4069584"/>
            <a:ext cx="3496936" cy="1107996"/>
          </a:xfrm>
          <a:prstGeom prst="rect">
            <a:avLst/>
          </a:prstGeom>
          <a:noFill/>
          <a:ln w="3175" cmpd="dbl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n w="3175">
                  <a:solidFill>
                    <a:schemeClr val="bg1"/>
                  </a:solidFill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５月１３日</a:t>
            </a:r>
            <a:r>
              <a:rPr kumimoji="1" lang="ja-JP" altLang="en-US" dirty="0" smtClean="0">
                <a:ln w="3175">
                  <a:solidFill>
                    <a:schemeClr val="bg1"/>
                  </a:solidFill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（水）</a:t>
            </a:r>
            <a:r>
              <a:rPr kumimoji="1"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</a:p>
          <a:p>
            <a:r>
              <a:rPr lang="ja-JP" altLang="en-US" sz="1400" dirty="0" smtClean="0">
                <a:latin typeface="+mn-ea"/>
              </a:rPr>
              <a:t>　　受付</a:t>
            </a:r>
            <a:r>
              <a:rPr lang="en-US" altLang="ja-JP" sz="1400" dirty="0" smtClean="0">
                <a:latin typeface="+mn-ea"/>
              </a:rPr>
              <a:t>15</a:t>
            </a:r>
            <a:r>
              <a:rPr lang="ja-JP" altLang="en-US" sz="1400" dirty="0" smtClean="0">
                <a:latin typeface="+mn-ea"/>
              </a:rPr>
              <a:t>時　講演</a:t>
            </a:r>
            <a:r>
              <a:rPr lang="en-US" altLang="ja-JP" sz="2000" b="1" dirty="0" smtClean="0">
                <a:latin typeface="+mn-ea"/>
              </a:rPr>
              <a:t>16</a:t>
            </a:r>
            <a:r>
              <a:rPr lang="ja-JP" altLang="en-US" sz="1400" dirty="0" smtClean="0">
                <a:latin typeface="+mn-ea"/>
              </a:rPr>
              <a:t>時</a:t>
            </a:r>
            <a:r>
              <a:rPr lang="ja-JP" altLang="en-US" dirty="0" smtClean="0">
                <a:latin typeface="+mn-ea"/>
              </a:rPr>
              <a:t>～</a:t>
            </a:r>
            <a:r>
              <a:rPr lang="en-US" altLang="ja-JP" sz="2000" b="1" dirty="0" smtClean="0">
                <a:latin typeface="+mn-ea"/>
              </a:rPr>
              <a:t>17</a:t>
            </a:r>
            <a:r>
              <a:rPr lang="ja-JP" altLang="en-US" sz="1400" dirty="0" smtClean="0">
                <a:latin typeface="+mn-ea"/>
              </a:rPr>
              <a:t>時</a:t>
            </a:r>
            <a:r>
              <a:rPr lang="en-US" altLang="ja-JP" sz="2000" b="1" dirty="0" smtClean="0">
                <a:latin typeface="+mn-ea"/>
              </a:rPr>
              <a:t>30</a:t>
            </a:r>
            <a:r>
              <a:rPr lang="ja-JP" altLang="en-US" sz="1400" dirty="0" smtClean="0">
                <a:latin typeface="+mn-ea"/>
              </a:rPr>
              <a:t>分</a:t>
            </a:r>
          </a:p>
          <a:p>
            <a:r>
              <a:rPr kumimoji="1" lang="ja-JP" altLang="en-US" sz="1400" dirty="0" smtClean="0">
                <a:latin typeface="+mn-ea"/>
              </a:rPr>
              <a:t>　＜希望者個別相談会　</a:t>
            </a:r>
            <a:r>
              <a:rPr kumimoji="1" lang="en-US" altLang="ja-JP" sz="1400" dirty="0" smtClean="0">
                <a:latin typeface="+mn-ea"/>
              </a:rPr>
              <a:t>17</a:t>
            </a:r>
            <a:r>
              <a:rPr kumimoji="1" lang="ja-JP" altLang="en-US" sz="1400" dirty="0" smtClean="0">
                <a:latin typeface="+mn-ea"/>
              </a:rPr>
              <a:t>時</a:t>
            </a:r>
            <a:r>
              <a:rPr kumimoji="1" lang="en-US" altLang="ja-JP" sz="1400" dirty="0" smtClean="0">
                <a:latin typeface="+mn-ea"/>
              </a:rPr>
              <a:t>30</a:t>
            </a:r>
            <a:r>
              <a:rPr kumimoji="1" lang="ja-JP" altLang="en-US" sz="1400" dirty="0" smtClean="0">
                <a:latin typeface="+mn-ea"/>
              </a:rPr>
              <a:t>分から＞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010459" y="5178482"/>
            <a:ext cx="30486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n w="3175" cmpd="dbl">
                  <a:solidFill>
                    <a:schemeClr val="bg1"/>
                  </a:solidFill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山形大学街中サテライト１Ｆ</a:t>
            </a:r>
            <a:endParaRPr lang="en-US" altLang="ja-JP" dirty="0" smtClean="0">
              <a:ln w="3175" cmpd="dbl">
                <a:solidFill>
                  <a:schemeClr val="bg1"/>
                </a:solidFill>
              </a:ln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200" dirty="0" smtClean="0">
                <a:ln w="3175" cmpd="dbl">
                  <a:solidFill>
                    <a:schemeClr val="bg1"/>
                  </a:solidFill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米沢市門東町３－１－４７</a:t>
            </a:r>
            <a:endParaRPr kumimoji="1" lang="en-US" altLang="ja-JP" sz="1200" dirty="0" smtClean="0">
              <a:ln w="3175" cmpd="dbl">
                <a:solidFill>
                  <a:schemeClr val="bg1"/>
                </a:solidFill>
              </a:ln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200" dirty="0" smtClean="0">
                <a:latin typeface="+mn-ea"/>
              </a:rPr>
              <a:t>車は近隣の平和通り駐車場をご利用ください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010767" y="5933091"/>
            <a:ext cx="794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kumimoji="1" lang="ja-JP" altLang="en-US" sz="2000" b="1" dirty="0" smtClean="0">
                <a:ln w="3175">
                  <a:solidFill>
                    <a:schemeClr val="bg1"/>
                  </a:solidFill>
                </a:ln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無料</a:t>
            </a:r>
            <a:endParaRPr kumimoji="1" lang="ja-JP" altLang="en-US" sz="2000" b="1" dirty="0">
              <a:ln w="3175">
                <a:solidFill>
                  <a:schemeClr val="bg1"/>
                </a:solidFill>
              </a:ln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354716" y="6017767"/>
            <a:ext cx="597474" cy="27318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640134" y="5939185"/>
            <a:ext cx="794016" cy="400110"/>
          </a:xfrm>
          <a:prstGeom prst="rect">
            <a:avLst/>
          </a:prstGeom>
          <a:noFill/>
          <a:ln w="3175" cmpd="dbl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n w="3175" cmpd="dbl">
                  <a:solidFill>
                    <a:schemeClr val="bg1"/>
                  </a:solidFill>
                </a:ln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</a:t>
            </a:r>
            <a:r>
              <a:rPr lang="ja-JP" altLang="en-US" sz="2000" b="1" dirty="0">
                <a:ln w="3175" cmpd="dbl">
                  <a:solidFill>
                    <a:schemeClr val="bg1"/>
                  </a:solidFill>
                </a:ln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０</a:t>
            </a:r>
            <a:r>
              <a:rPr kumimoji="1" lang="ja-JP" altLang="en-US" sz="2000" b="1" dirty="0" smtClean="0">
                <a:ln w="3175" cmpd="dbl">
                  <a:solidFill>
                    <a:schemeClr val="bg1"/>
                  </a:solidFill>
                </a:ln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名</a:t>
            </a:r>
            <a:endParaRPr kumimoji="1" lang="ja-JP" altLang="en-US" sz="2000" b="1" dirty="0">
              <a:ln w="3175" cmpd="dbl">
                <a:solidFill>
                  <a:schemeClr val="bg1"/>
                </a:solidFill>
              </a:ln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090953" y="6384528"/>
            <a:ext cx="3172129" cy="307777"/>
          </a:xfrm>
          <a:prstGeom prst="rect">
            <a:avLst/>
          </a:prstGeom>
          <a:noFill/>
          <a:ln w="6350">
            <a:solidFill>
              <a:schemeClr val="bg1">
                <a:alpha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n w="3175" cmpd="dbl">
                  <a:solidFill>
                    <a:schemeClr val="bg1">
                      <a:alpha val="10000"/>
                    </a:schemeClr>
                  </a:solidFill>
                </a:ln>
                <a:latin typeface="+mn-ea"/>
              </a:rPr>
              <a:t>電話またはＦＡＸにてお申込み下さい</a:t>
            </a:r>
            <a:endParaRPr lang="en-US" altLang="ja-JP" sz="1400" b="1" dirty="0">
              <a:ln w="3175" cmpd="dbl">
                <a:solidFill>
                  <a:schemeClr val="bg1">
                    <a:alpha val="10000"/>
                  </a:schemeClr>
                </a:solidFill>
              </a:ln>
              <a:latin typeface="+mn-ea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1959342" y="6017767"/>
            <a:ext cx="597474" cy="27318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331521" y="6411341"/>
            <a:ext cx="597474" cy="264044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351896" y="5257008"/>
            <a:ext cx="597474" cy="27318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44084" y="5258225"/>
            <a:ext cx="6936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/>
              <a:t>会　場</a:t>
            </a:r>
            <a:endParaRPr kumimoji="1" lang="ja-JP" altLang="en-US" sz="1400" b="1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80504" y="6436366"/>
            <a:ext cx="760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/>
              <a:t>申込</a:t>
            </a:r>
            <a:r>
              <a:rPr lang="ja-JP" altLang="en-US" sz="1400" b="1" dirty="0"/>
              <a:t>み</a:t>
            </a:r>
            <a:endParaRPr kumimoji="1" lang="ja-JP" altLang="en-US" sz="1400" b="1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021658" y="6000472"/>
            <a:ext cx="679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定員</a:t>
            </a:r>
            <a:endParaRPr kumimoji="1" lang="ja-JP" altLang="en-US" sz="1400" b="1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16099" y="6011230"/>
            <a:ext cx="73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/>
              <a:t>参加</a:t>
            </a:r>
            <a:r>
              <a:rPr lang="ja-JP" altLang="en-US" sz="1400" b="1" dirty="0"/>
              <a:t>費</a:t>
            </a:r>
            <a:endParaRPr kumimoji="1" lang="ja-JP" altLang="en-US" sz="1400" b="1" dirty="0"/>
          </a:p>
        </p:txBody>
      </p:sp>
      <p:sp>
        <p:nvSpPr>
          <p:cNvPr id="41" name="正方形/長方形 40"/>
          <p:cNvSpPr/>
          <p:nvPr/>
        </p:nvSpPr>
        <p:spPr>
          <a:xfrm>
            <a:off x="299491" y="6749505"/>
            <a:ext cx="3815450" cy="3926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70204" y="6735069"/>
            <a:ext cx="5013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+mn-ea"/>
              </a:rPr>
              <a:t>電話</a:t>
            </a:r>
            <a:r>
              <a:rPr lang="ja-JP" altLang="en-US" b="1" dirty="0" smtClean="0">
                <a:latin typeface="+mn-ea"/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  <a:latin typeface="+mn-ea"/>
              </a:rPr>
              <a:t>0238-40-0764</a:t>
            </a:r>
            <a:r>
              <a:rPr lang="en-US" altLang="ja-JP" b="1" dirty="0" smtClean="0">
                <a:latin typeface="+mn-ea"/>
              </a:rPr>
              <a:t>  </a:t>
            </a:r>
            <a:r>
              <a:rPr lang="en-US" altLang="ja-JP" sz="1400" b="1" dirty="0">
                <a:latin typeface="+mn-ea"/>
              </a:rPr>
              <a:t>FAX</a:t>
            </a:r>
            <a:r>
              <a:rPr lang="en-US" altLang="ja-JP" b="1" dirty="0">
                <a:latin typeface="+mn-ea"/>
              </a:rPr>
              <a:t> </a:t>
            </a:r>
            <a:r>
              <a:rPr lang="en-US" altLang="ja-JP" b="1" dirty="0">
                <a:solidFill>
                  <a:srgbClr val="FF0000"/>
                </a:solidFill>
                <a:latin typeface="+mn-ea"/>
              </a:rPr>
              <a:t>0238-40-0765</a:t>
            </a:r>
            <a:endParaRPr lang="ja-JP" altLang="en-US" b="1" dirty="0">
              <a:solidFill>
                <a:srgbClr val="FF0000"/>
              </a:solidFill>
              <a:latin typeface="+mn-ea"/>
            </a:endParaRPr>
          </a:p>
        </p:txBody>
      </p:sp>
      <p:graphicFrame>
        <p:nvGraphicFramePr>
          <p:cNvPr id="43" name="オブジェクト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246250"/>
              </p:ext>
            </p:extLst>
          </p:nvPr>
        </p:nvGraphicFramePr>
        <p:xfrm>
          <a:off x="104430" y="7201304"/>
          <a:ext cx="6701702" cy="1136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Worksheet" r:id="rId7" imgW="5581435" imgH="704814" progId="Excel.Sheet.12">
                  <p:embed/>
                </p:oleObj>
              </mc:Choice>
              <mc:Fallback>
                <p:oleObj name="Worksheet" r:id="rId7" imgW="5581435" imgH="70481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4430" y="7201304"/>
                        <a:ext cx="6701702" cy="11364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テキスト ボックス 43"/>
          <p:cNvSpPr txBox="1"/>
          <p:nvPr/>
        </p:nvSpPr>
        <p:spPr>
          <a:xfrm>
            <a:off x="0" y="8316489"/>
            <a:ext cx="3631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■主催：山形県よろず支援拠点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01409" y="8581798"/>
            <a:ext cx="6604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米沢窓口　</a:t>
            </a:r>
            <a:r>
              <a:rPr kumimoji="1"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 0238-40-0764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山形窓口　</a:t>
            </a:r>
            <a:r>
              <a:rPr kumimoji="1"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 023-647-0708</a:t>
            </a:r>
          </a:p>
          <a:p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URL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kumimoji="1" lang="en-US" altLang="ja-JP" sz="1600" dirty="0" smtClean="0"/>
              <a:t>http://yorozu-yamagata.com/</a:t>
            </a:r>
            <a:endParaRPr kumimoji="1" lang="ja-JP" altLang="en-US" sz="1600" dirty="0"/>
          </a:p>
        </p:txBody>
      </p:sp>
      <p:sp>
        <p:nvSpPr>
          <p:cNvPr id="9" name="正方形/長方形 8"/>
          <p:cNvSpPr/>
          <p:nvPr/>
        </p:nvSpPr>
        <p:spPr>
          <a:xfrm>
            <a:off x="201409" y="2991202"/>
            <a:ext cx="55494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「初歩からわかる</a:t>
            </a:r>
            <a:r>
              <a:rPr lang="en-US" altLang="ja-JP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Web</a:t>
            </a:r>
            <a:r>
              <a:rPr lang="ja-JP" alt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集客」</a:t>
            </a:r>
            <a:endParaRPr lang="ja-JP" altLang="en-US" sz="3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553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99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HGPｺﾞｼｯｸE</vt:lpstr>
      <vt:lpstr>HGP創英角ｺﾞｼｯｸUB</vt:lpstr>
      <vt:lpstr>HGP創英角ﾎﾟｯﾌﾟ体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Worksheet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金子信弘</dc:creator>
  <cp:lastModifiedBy>金子信弘</cp:lastModifiedBy>
  <cp:revision>25</cp:revision>
  <cp:lastPrinted>2015-04-22T23:26:02Z</cp:lastPrinted>
  <dcterms:created xsi:type="dcterms:W3CDTF">2015-04-21T02:50:26Z</dcterms:created>
  <dcterms:modified xsi:type="dcterms:W3CDTF">2015-04-22T23:27:45Z</dcterms:modified>
</cp:coreProperties>
</file>