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1" d="100"/>
          <a:sy n="51" d="100"/>
        </p:scale>
        <p:origin x="40" y="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TSV01\file-service\&#32076;&#21942;&#25903;&#25588;&#37096;\141%20&#12424;&#12429;&#12378;&#25903;&#25588;&#25312;&#28857;&#26989;&#21209;&#38306;&#20418;\&#38609;\&#20869;&#23481;&#21029;&#23455;&#32318;&#38598;&#35336;\H26&#24180;&#24230;&#20869;&#23481;&#21029;&#23455;&#32318;%20&#12464;&#12521;&#12501;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内容別!$C$59:$J$59</c:f>
              <c:numCache>
                <c:formatCode>0.00%</c:formatCode>
                <c:ptCount val="8"/>
                <c:pt idx="0">
                  <c:v>0.186</c:v>
                </c:pt>
                <c:pt idx="1">
                  <c:v>0.14899999999999999</c:v>
                </c:pt>
                <c:pt idx="2">
                  <c:v>0.13100000000000001</c:v>
                </c:pt>
                <c:pt idx="3">
                  <c:v>8.5000000000000006E-2</c:v>
                </c:pt>
                <c:pt idx="4">
                  <c:v>6.7000000000000004E-2</c:v>
                </c:pt>
                <c:pt idx="5">
                  <c:v>5.8999999999999997E-2</c:v>
                </c:pt>
                <c:pt idx="6">
                  <c:v>4.8000000000000001E-2</c:v>
                </c:pt>
                <c:pt idx="7">
                  <c:v>0.27400000000000002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2210009509275978"/>
                  <c:y val="5.505450408932411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7810776658245545E-2"/>
                  <c:y val="-0.1410317182800175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4493970943603529"/>
                  <c:y val="-5.389682698767377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6479249203857939E-2"/>
                  <c:y val="6.2786958101267434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.25871049817094355"/>
                  <c:y val="2.74999392680134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業種!$J$43:$J$48</c:f>
              <c:strCache>
                <c:ptCount val="6"/>
                <c:pt idx="0">
                  <c:v>製造業</c:v>
                </c:pt>
                <c:pt idx="1">
                  <c:v>サービス業</c:v>
                </c:pt>
                <c:pt idx="2">
                  <c:v>卸売･小売業</c:v>
                </c:pt>
                <c:pt idx="3">
                  <c:v>建設業</c:v>
                </c:pt>
                <c:pt idx="4">
                  <c:v>農業･林業</c:v>
                </c:pt>
                <c:pt idx="5">
                  <c:v>その他</c:v>
                </c:pt>
              </c:strCache>
            </c:strRef>
          </c:cat>
          <c:val>
            <c:numRef>
              <c:f>業種!$L$43:$L$48</c:f>
              <c:numCache>
                <c:formatCode>0%</c:formatCode>
                <c:ptCount val="6"/>
                <c:pt idx="0">
                  <c:v>0.38</c:v>
                </c:pt>
                <c:pt idx="1">
                  <c:v>0.23799999999999999</c:v>
                </c:pt>
                <c:pt idx="2">
                  <c:v>0.184</c:v>
                </c:pt>
                <c:pt idx="3">
                  <c:v>8.1000000000000003E-2</c:v>
                </c:pt>
                <c:pt idx="4">
                  <c:v>4.4999999999999998E-2</c:v>
                </c:pt>
                <c:pt idx="5">
                  <c:v>7.3999999999999996E-2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ja-JP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145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6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48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921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6288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2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61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66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5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29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08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E3E7-737B-4CB6-8836-601C8B7AFCF8}" type="datetimeFigureOut">
              <a:rPr kumimoji="1" lang="ja-JP" altLang="en-US" smtClean="0"/>
              <a:t>2015/4/15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335CA-4B02-4F22-B908-FBE4AA8652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872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/>
          <p:cNvGrpSpPr/>
          <p:nvPr/>
        </p:nvGrpSpPr>
        <p:grpSpPr>
          <a:xfrm>
            <a:off x="704645" y="530536"/>
            <a:ext cx="9505056" cy="5040560"/>
            <a:chOff x="-180528" y="548680"/>
            <a:chExt cx="9505056" cy="5040560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1697166" y="548680"/>
              <a:ext cx="63367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ja-JP" altLang="en-US" sz="3200" dirty="0"/>
            </a:p>
          </p:txBody>
        </p:sp>
        <p:sp>
          <p:nvSpPr>
            <p:cNvPr id="3" name="角丸四角形 2"/>
            <p:cNvSpPr/>
            <p:nvPr/>
          </p:nvSpPr>
          <p:spPr>
            <a:xfrm>
              <a:off x="2123728" y="1268760"/>
              <a:ext cx="4608512" cy="72008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2400" dirty="0">
                  <a:solidFill>
                    <a:schemeClr val="tx1"/>
                  </a:solidFill>
                </a:rPr>
                <a:t>平成２６年度（１０ｶ月）　２２９６件</a:t>
              </a:r>
            </a:p>
          </p:txBody>
        </p:sp>
        <p:graphicFrame>
          <p:nvGraphicFramePr>
            <p:cNvPr id="4" name="グラフ 3"/>
            <p:cNvGraphicFramePr>
              <a:graphicFrameLocks/>
            </p:cNvGraphicFramePr>
            <p:nvPr>
              <p:extLst/>
            </p:nvPr>
          </p:nvGraphicFramePr>
          <p:xfrm>
            <a:off x="-180528" y="2420888"/>
            <a:ext cx="5400600" cy="316835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5" name="グラフ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24405704"/>
                </p:ext>
              </p:extLst>
            </p:nvPr>
          </p:nvGraphicFramePr>
          <p:xfrm>
            <a:off x="4427984" y="2420887"/>
            <a:ext cx="4896544" cy="316835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6" name="テキスト ボックス 5"/>
            <p:cNvSpPr txBox="1"/>
            <p:nvPr/>
          </p:nvSpPr>
          <p:spPr>
            <a:xfrm>
              <a:off x="2915816" y="4826277"/>
              <a:ext cx="15121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/>
                <a:t>広告戦略</a:t>
              </a: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2620961" y="2872679"/>
              <a:ext cx="15121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/>
                <a:t>売上拡大</a:t>
              </a: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3131840" y="3728064"/>
              <a:ext cx="111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" dirty="0"/>
                <a:t>IT</a:t>
              </a:r>
              <a:r>
                <a:rPr lang="ja-JP" altLang="en-US" sz="1200" dirty="0"/>
                <a:t>活用</a:t>
              </a: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123728" y="5219997"/>
              <a:ext cx="15121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/>
                <a:t>経営改善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1454680" y="5023137"/>
              <a:ext cx="15121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/>
                <a:t>資金繰り</a:t>
              </a: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785632" y="4879121"/>
              <a:ext cx="966192" cy="288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/>
                <a:t>ものづくり</a:t>
              </a: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166664" y="3442070"/>
              <a:ext cx="792088" cy="288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/>
                <a:t>その他</a:t>
              </a: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431110" y="4347178"/>
              <a:ext cx="1266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200" dirty="0"/>
                <a:t>再生チャレンジ</a:t>
              </a:r>
            </a:p>
          </p:txBody>
        </p:sp>
      </p:grpSp>
      <p:sp>
        <p:nvSpPr>
          <p:cNvPr id="15" name="正方形/長方形 14"/>
          <p:cNvSpPr/>
          <p:nvPr/>
        </p:nvSpPr>
        <p:spPr>
          <a:xfrm>
            <a:off x="2339853" y="543751"/>
            <a:ext cx="61815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昨年度は次のような支援を行いました。</a:t>
            </a:r>
          </a:p>
        </p:txBody>
      </p:sp>
    </p:spTree>
    <p:extLst>
      <p:ext uri="{BB962C8B-B14F-4D97-AF65-F5344CB8AC3E}">
        <p14:creationId xmlns:p14="http://schemas.microsoft.com/office/powerpoint/2010/main" val="3703778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35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HGP創英角ﾎﾟｯﾌﾟ体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成澤 郁夫</dc:creator>
  <cp:lastModifiedBy>成澤 郁夫</cp:lastModifiedBy>
  <cp:revision>9</cp:revision>
  <dcterms:created xsi:type="dcterms:W3CDTF">2015-04-08T07:47:21Z</dcterms:created>
  <dcterms:modified xsi:type="dcterms:W3CDTF">2015-04-15T06:29:35Z</dcterms:modified>
</cp:coreProperties>
</file>