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230" y="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7F8-96C1-4967-85ED-CACB203B3805}" type="datetimeFigureOut">
              <a:rPr kumimoji="1" lang="ja-JP" altLang="en-US" smtClean="0"/>
              <a:t>2015/5/14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558C2-D281-4421-A33B-9F829EA18B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15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7F8-96C1-4967-85ED-CACB203B3805}" type="datetimeFigureOut">
              <a:rPr kumimoji="1" lang="ja-JP" altLang="en-US" smtClean="0"/>
              <a:t>2015/5/14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558C2-D281-4421-A33B-9F829EA18B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79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7F8-96C1-4967-85ED-CACB203B3805}" type="datetimeFigureOut">
              <a:rPr kumimoji="1" lang="ja-JP" altLang="en-US" smtClean="0"/>
              <a:t>2015/5/14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558C2-D281-4421-A33B-9F829EA18B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405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7F8-96C1-4967-85ED-CACB203B3805}" type="datetimeFigureOut">
              <a:rPr kumimoji="1" lang="ja-JP" altLang="en-US" smtClean="0"/>
              <a:t>2015/5/14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558C2-D281-4421-A33B-9F829EA18B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6104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7F8-96C1-4967-85ED-CACB203B3805}" type="datetimeFigureOut">
              <a:rPr kumimoji="1" lang="ja-JP" altLang="en-US" smtClean="0"/>
              <a:t>2015/5/14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558C2-D281-4421-A33B-9F829EA18B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501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7F8-96C1-4967-85ED-CACB203B3805}" type="datetimeFigureOut">
              <a:rPr kumimoji="1" lang="ja-JP" altLang="en-US" smtClean="0"/>
              <a:t>2015/5/14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558C2-D281-4421-A33B-9F829EA18B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51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7F8-96C1-4967-85ED-CACB203B3805}" type="datetimeFigureOut">
              <a:rPr kumimoji="1" lang="ja-JP" altLang="en-US" smtClean="0"/>
              <a:t>2015/5/14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558C2-D281-4421-A33B-9F829EA18B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523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7F8-96C1-4967-85ED-CACB203B3805}" type="datetimeFigureOut">
              <a:rPr kumimoji="1" lang="ja-JP" altLang="en-US" smtClean="0"/>
              <a:t>2015/5/14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558C2-D281-4421-A33B-9F829EA18B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961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7F8-96C1-4967-85ED-CACB203B3805}" type="datetimeFigureOut">
              <a:rPr kumimoji="1" lang="ja-JP" altLang="en-US" smtClean="0"/>
              <a:t>2015/5/14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558C2-D281-4421-A33B-9F829EA18B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3802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7F8-96C1-4967-85ED-CACB203B3805}" type="datetimeFigureOut">
              <a:rPr kumimoji="1" lang="ja-JP" altLang="en-US" smtClean="0"/>
              <a:t>2015/5/14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558C2-D281-4421-A33B-9F829EA18B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67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7F8-96C1-4967-85ED-CACB203B3805}" type="datetimeFigureOut">
              <a:rPr kumimoji="1" lang="ja-JP" altLang="en-US" smtClean="0"/>
              <a:t>2015/5/14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558C2-D281-4421-A33B-9F829EA18B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134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A47F8-96C1-4967-85ED-CACB203B3805}" type="datetimeFigureOut">
              <a:rPr kumimoji="1" lang="ja-JP" altLang="en-US" smtClean="0"/>
              <a:t>2015/5/14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558C2-D281-4421-A33B-9F829EA18B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018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g"/><Relationship Id="rId5" Type="http://schemas.openxmlformats.org/officeDocument/2006/relationships/image" Target="../media/image1.emf"/><Relationship Id="rId4" Type="http://schemas.openxmlformats.org/officeDocument/2006/relationships/package" Target="../embeddings/Microsoft_Excel_______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4498027"/>
              </p:ext>
            </p:extLst>
          </p:nvPr>
        </p:nvGraphicFramePr>
        <p:xfrm>
          <a:off x="104430" y="7201304"/>
          <a:ext cx="6701702" cy="1136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Worksheet" r:id="rId4" imgW="5581435" imgH="704814" progId="Excel.Sheet.12">
                  <p:embed/>
                </p:oleObj>
              </mc:Choice>
              <mc:Fallback>
                <p:oleObj name="Worksheet" r:id="rId4" imgW="5581435" imgH="70481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4430" y="7201304"/>
                        <a:ext cx="6701702" cy="11364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4430" y="8354146"/>
            <a:ext cx="3631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■主催：山形県よろず支援拠点</a:t>
            </a:r>
            <a:endParaRPr kumimoji="1"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67309" y="8636526"/>
            <a:ext cx="6604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山形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窓口　</a:t>
            </a:r>
            <a:r>
              <a:rPr kumimoji="1"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 023-647-0708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米沢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窓口　</a:t>
            </a:r>
            <a:r>
              <a:rPr kumimoji="1"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 0238-40-0764</a:t>
            </a:r>
          </a:p>
          <a:p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      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URL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kumimoji="1" lang="en-US" altLang="ja-JP" sz="1600" dirty="0" smtClean="0"/>
              <a:t>http://yorozu-yamagata.com/</a:t>
            </a:r>
            <a:endParaRPr kumimoji="1" lang="ja-JP" altLang="en-US" sz="1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-40794" y="0"/>
            <a:ext cx="6858000" cy="7060557"/>
          </a:xfrm>
          <a:prstGeom prst="rect">
            <a:avLst/>
          </a:prstGeom>
          <a:blipFill>
            <a:blip r:embed="rId6">
              <a:alphaModFix amt="38000"/>
            </a:blip>
            <a:stretch>
              <a:fillRect/>
            </a:stretch>
          </a:blipFill>
          <a:effectLst>
            <a:softEdge rad="88900"/>
          </a:effectLst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928" y="11923"/>
            <a:ext cx="2395430" cy="23590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サブタイトル 2"/>
          <p:cNvSpPr>
            <a:spLocks noGrp="1"/>
          </p:cNvSpPr>
          <p:nvPr>
            <p:ph type="subTitle" idx="1"/>
          </p:nvPr>
        </p:nvSpPr>
        <p:spPr>
          <a:xfrm>
            <a:off x="2564213" y="197539"/>
            <a:ext cx="4207898" cy="1733075"/>
          </a:xfrm>
          <a:noFill/>
        </p:spPr>
        <p:txBody>
          <a:bodyPr>
            <a:noAutofit/>
          </a:bodyPr>
          <a:lstStyle/>
          <a:p>
            <a:pPr algn="l"/>
            <a:r>
              <a:rPr kumimoji="1" lang="ja-JP" altLang="en-US" sz="5400" dirty="0" smtClean="0">
                <a:ln w="952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01600">
                    <a:schemeClr val="tx1"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売上げ向上</a:t>
            </a:r>
          </a:p>
          <a:p>
            <a:pPr algn="l"/>
            <a:r>
              <a:rPr kumimoji="1" lang="ja-JP" altLang="en-US" sz="5400" dirty="0" smtClean="0">
                <a:ln w="952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101600">
                    <a:schemeClr val="tx1"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支援セミナー</a:t>
            </a:r>
            <a:endParaRPr kumimoji="1" lang="ja-JP" altLang="en-US" sz="5400" dirty="0">
              <a:ln w="9525"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101600">
                  <a:schemeClr val="tx1"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361027" y="4753975"/>
            <a:ext cx="34007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霞城セントラル１５Ｆ</a:t>
            </a:r>
            <a:endParaRPr lang="en-US" altLang="ja-JP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        　　山形市城南</a:t>
            </a:r>
            <a:r>
              <a:rPr lang="en-US" altLang="ja-JP" sz="1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1-1-1</a:t>
            </a:r>
            <a:endParaRPr kumimoji="1" lang="en-US" altLang="ja-JP" sz="12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200" dirty="0" smtClean="0">
                <a:latin typeface="+mn-ea"/>
              </a:rPr>
              <a:t>　　車は霞城セントラル駐車場をご利用ください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566732" y="5609339"/>
            <a:ext cx="931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  <a:r>
              <a:rPr kumimoji="1" lang="ja-JP" altLang="en-US" sz="2400" b="1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無料</a:t>
            </a:r>
            <a:endParaRPr kumimoji="1" lang="ja-JP" altLang="en-US" sz="24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705099" y="5617720"/>
            <a:ext cx="1112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２</a:t>
            </a:r>
            <a:r>
              <a:rPr lang="ja-JP" altLang="en-US" sz="24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０</a:t>
            </a:r>
            <a:r>
              <a:rPr kumimoji="1" lang="ja-JP" altLang="en-US" sz="2000" b="1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名</a:t>
            </a:r>
            <a:endParaRPr kumimoji="1" lang="ja-JP" altLang="en-US" sz="20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626138" y="6633346"/>
            <a:ext cx="4072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+mn-ea"/>
              </a:rPr>
              <a:t>電話</a:t>
            </a:r>
            <a:r>
              <a:rPr lang="ja-JP" altLang="en-US" b="1" dirty="0" smtClean="0">
                <a:latin typeface="+mn-ea"/>
              </a:rPr>
              <a:t> </a:t>
            </a:r>
            <a:r>
              <a:rPr lang="en-US" altLang="ja-JP" b="1" dirty="0" smtClean="0">
                <a:solidFill>
                  <a:srgbClr val="FF0000"/>
                </a:solidFill>
                <a:latin typeface="+mn-ea"/>
              </a:rPr>
              <a:t>023-647-0708</a:t>
            </a:r>
            <a:r>
              <a:rPr lang="en-US" altLang="ja-JP" b="1" dirty="0" smtClean="0">
                <a:latin typeface="+mn-ea"/>
              </a:rPr>
              <a:t>  </a:t>
            </a:r>
            <a:r>
              <a:rPr lang="en-US" altLang="ja-JP" sz="1400" b="1" dirty="0">
                <a:latin typeface="+mn-ea"/>
              </a:rPr>
              <a:t>FAX</a:t>
            </a:r>
            <a:r>
              <a:rPr lang="en-US" altLang="ja-JP" b="1" dirty="0">
                <a:latin typeface="+mn-ea"/>
              </a:rPr>
              <a:t> </a:t>
            </a:r>
            <a:r>
              <a:rPr lang="en-US" altLang="ja-JP" b="1" dirty="0" smtClean="0">
                <a:solidFill>
                  <a:srgbClr val="FF0000"/>
                </a:solidFill>
                <a:latin typeface="+mn-ea"/>
              </a:rPr>
              <a:t>023-647-0666</a:t>
            </a:r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30" y="2453558"/>
            <a:ext cx="1448130" cy="19689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/>
            </a:outerShdw>
          </a:effectLst>
        </p:spPr>
      </p:pic>
      <p:grpSp>
        <p:nvGrpSpPr>
          <p:cNvPr id="2" name="グループ化 1"/>
          <p:cNvGrpSpPr/>
          <p:nvPr/>
        </p:nvGrpSpPr>
        <p:grpSpPr>
          <a:xfrm>
            <a:off x="189551" y="4505141"/>
            <a:ext cx="2547679" cy="2410025"/>
            <a:chOff x="70928" y="4461905"/>
            <a:chExt cx="2547679" cy="2410025"/>
          </a:xfrm>
        </p:grpSpPr>
        <p:sp>
          <p:nvSpPr>
            <p:cNvPr id="23" name="テキスト ボックス 22"/>
            <p:cNvSpPr txBox="1"/>
            <p:nvPr/>
          </p:nvSpPr>
          <p:spPr>
            <a:xfrm>
              <a:off x="93614" y="4461905"/>
              <a:ext cx="771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/>
                <a:t>講師</a:t>
              </a:r>
              <a:endParaRPr kumimoji="1" lang="ja-JP" altLang="en-US" b="1" dirty="0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119451" y="4754333"/>
              <a:ext cx="2190177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00" dirty="0" smtClean="0">
                  <a:effectLst>
                    <a:outerShdw blurRad="50800" dist="38100" algn="l" rotWithShape="0">
                      <a:schemeClr val="bg1">
                        <a:alpha val="40000"/>
                      </a:schemeClr>
                    </a:outerShdw>
                  </a:effectLst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えんど</a:t>
              </a:r>
              <a:r>
                <a:rPr lang="ja-JP" altLang="en-US" sz="1000" dirty="0">
                  <a:effectLst>
                    <a:outerShdw blurRad="50800" dist="38100" algn="l" rotWithShape="0">
                      <a:schemeClr val="bg1">
                        <a:alpha val="40000"/>
                      </a:schemeClr>
                    </a:outerShdw>
                  </a:effectLst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う</a:t>
              </a:r>
              <a:r>
                <a:rPr lang="ja-JP" altLang="en-US" sz="1000" dirty="0" smtClean="0">
                  <a:effectLst>
                    <a:outerShdw blurRad="50800" dist="38100" algn="l" rotWithShape="0">
                      <a:schemeClr val="bg1">
                        <a:alpha val="40000"/>
                      </a:schemeClr>
                    </a:outerShdw>
                  </a:effectLst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　　　</a:t>
              </a:r>
              <a:r>
                <a:rPr lang="ja-JP" altLang="en-US" sz="1000" dirty="0">
                  <a:effectLst>
                    <a:outerShdw blurRad="50800" dist="38100" algn="l" rotWithShape="0">
                      <a:schemeClr val="bg1">
                        <a:alpha val="40000"/>
                      </a:schemeClr>
                    </a:outerShdw>
                  </a:effectLst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</a:t>
              </a:r>
              <a:r>
                <a:rPr lang="ja-JP" altLang="en-US" sz="1000" dirty="0" smtClean="0">
                  <a:effectLst>
                    <a:outerShdw blurRad="50800" dist="38100" algn="l" rotWithShape="0">
                      <a:schemeClr val="bg1">
                        <a:alpha val="40000"/>
                      </a:schemeClr>
                    </a:outerShdw>
                  </a:effectLst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ゆうじ</a:t>
              </a:r>
            </a:p>
            <a:p>
              <a:r>
                <a:rPr lang="ja-JP" altLang="en-US" sz="2400" dirty="0">
                  <a:effectLst>
                    <a:outerShdw blurRad="50800" dist="38100" algn="l" rotWithShape="0">
                      <a:schemeClr val="bg1">
                        <a:alpha val="40000"/>
                      </a:scheme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遠藤</a:t>
              </a:r>
              <a:r>
                <a:rPr lang="ja-JP" altLang="en-US" sz="2400" dirty="0" smtClean="0">
                  <a:effectLst>
                    <a:outerShdw blurRad="50800" dist="38100" algn="l" rotWithShape="0">
                      <a:schemeClr val="bg1">
                        <a:alpha val="40000"/>
                      </a:scheme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　</a:t>
              </a:r>
              <a:r>
                <a:rPr lang="ja-JP" altLang="en-US" sz="2400" dirty="0">
                  <a:effectLst>
                    <a:outerShdw blurRad="50800" dist="38100" algn="l" rotWithShape="0">
                      <a:schemeClr val="bg1">
                        <a:alpha val="40000"/>
                      </a:scheme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裕司</a:t>
              </a:r>
              <a:r>
                <a:rPr kumimoji="1" lang="ja-JP" altLang="en-US" dirty="0" smtClean="0">
                  <a:effectLst>
                    <a:outerShdw blurRad="50800" dist="38100" algn="l" rotWithShape="0">
                      <a:schemeClr val="bg1">
                        <a:alpha val="40000"/>
                      </a:scheme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　</a:t>
              </a:r>
              <a:r>
                <a:rPr kumimoji="1" lang="ja-JP" altLang="en-US" b="1" dirty="0" smtClean="0">
                  <a:effectLst>
                    <a:outerShdw blurRad="50800" dist="38100" algn="l" rotWithShape="0">
                      <a:schemeClr val="bg1">
                        <a:alpha val="40000"/>
                      </a:schemeClr>
                    </a:outerShdw>
                  </a:effectLst>
                  <a:latin typeface="+mn-ea"/>
                </a:rPr>
                <a:t>氏</a:t>
              </a:r>
              <a:endParaRPr kumimoji="1" lang="ja-JP" altLang="en-US" b="1" dirty="0"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+mn-ea"/>
              </a:endParaRPr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80599" y="5409284"/>
              <a:ext cx="2538008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100" b="1" dirty="0" smtClean="0"/>
                <a:t>山形県よろず支援拠点　山形窓口</a:t>
              </a:r>
              <a:endParaRPr lang="en-US" altLang="ja-JP" sz="1100" b="1" dirty="0" smtClean="0"/>
            </a:p>
            <a:p>
              <a:r>
                <a:rPr lang="ja-JP" altLang="en-US" sz="1100" b="1" dirty="0" smtClean="0"/>
                <a:t>サブコーディネーター</a:t>
              </a:r>
              <a:endParaRPr lang="en-US" altLang="ja-JP" sz="1100" b="1" dirty="0" smtClean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70928" y="5763934"/>
              <a:ext cx="2237069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ja-JP" altLang="en-US" sz="1100" dirty="0">
                  <a:solidFill>
                    <a:prstClr val="black"/>
                  </a:solidFill>
                </a:rPr>
                <a:t>大手通信キャリア</a:t>
              </a:r>
              <a:r>
                <a:rPr lang="ja-JP" altLang="en-US" sz="1100" dirty="0" smtClean="0">
                  <a:solidFill>
                    <a:prstClr val="black"/>
                  </a:solidFill>
                </a:rPr>
                <a:t>関連会社を</a:t>
              </a:r>
              <a:r>
                <a:rPr lang="ja-JP" altLang="en-US" sz="1100" dirty="0">
                  <a:solidFill>
                    <a:prstClr val="black"/>
                  </a:solidFill>
                </a:rPr>
                <a:t>経て、</a:t>
              </a:r>
              <a:endParaRPr lang="en-US" altLang="ja-JP" sz="1100" dirty="0">
                <a:solidFill>
                  <a:prstClr val="black"/>
                </a:solidFill>
              </a:endParaRPr>
            </a:p>
            <a:p>
              <a:pPr lvl="0"/>
              <a:r>
                <a:rPr lang="ja-JP" altLang="en-US" sz="1100" dirty="0">
                  <a:solidFill>
                    <a:prstClr val="black"/>
                  </a:solidFill>
                </a:rPr>
                <a:t>㈱通信技研を設立。</a:t>
              </a:r>
              <a:endParaRPr lang="en-US" altLang="ja-JP" sz="1100" dirty="0">
                <a:solidFill>
                  <a:prstClr val="black"/>
                </a:solidFill>
              </a:endParaRPr>
            </a:p>
            <a:p>
              <a:pPr lvl="0"/>
              <a:r>
                <a:rPr lang="en-US" altLang="ja-JP" sz="1100" dirty="0">
                  <a:solidFill>
                    <a:prstClr val="black"/>
                  </a:solidFill>
                </a:rPr>
                <a:t>WEB</a:t>
              </a:r>
              <a:r>
                <a:rPr lang="ja-JP" altLang="en-US" sz="1100" dirty="0">
                  <a:solidFill>
                    <a:prstClr val="black"/>
                  </a:solidFill>
                </a:rPr>
                <a:t>サイトに作成に詳しく、</a:t>
              </a:r>
              <a:endParaRPr lang="en-US" altLang="ja-JP" sz="1100" dirty="0">
                <a:solidFill>
                  <a:prstClr val="black"/>
                </a:solidFill>
              </a:endParaRPr>
            </a:p>
            <a:p>
              <a:pPr lvl="0"/>
              <a:r>
                <a:rPr lang="ja-JP" altLang="en-US" sz="1100" dirty="0">
                  <a:solidFill>
                    <a:prstClr val="black"/>
                  </a:solidFill>
                </a:rPr>
                <a:t>ブログなどを</a:t>
              </a:r>
              <a:r>
                <a:rPr lang="ja-JP" altLang="en-US" sz="1100" dirty="0" smtClean="0">
                  <a:solidFill>
                    <a:prstClr val="black"/>
                  </a:solidFill>
                </a:rPr>
                <a:t>通じた</a:t>
              </a:r>
              <a:endParaRPr lang="en-US" altLang="ja-JP" sz="1100" dirty="0" smtClean="0">
                <a:solidFill>
                  <a:prstClr val="black"/>
                </a:solidFill>
              </a:endParaRPr>
            </a:p>
            <a:p>
              <a:pPr lvl="0"/>
              <a:r>
                <a:rPr lang="ja-JP" altLang="en-US" sz="1100" dirty="0" smtClean="0">
                  <a:solidFill>
                    <a:prstClr val="black"/>
                  </a:solidFill>
                </a:rPr>
                <a:t>マーケティング</a:t>
              </a:r>
              <a:r>
                <a:rPr lang="ja-JP" altLang="en-US" sz="1100" dirty="0">
                  <a:solidFill>
                    <a:prstClr val="black"/>
                  </a:solidFill>
                </a:rPr>
                <a:t>などを</a:t>
              </a:r>
              <a:endParaRPr lang="en-US" altLang="ja-JP" sz="1100" dirty="0">
                <a:solidFill>
                  <a:prstClr val="black"/>
                </a:solidFill>
              </a:endParaRPr>
            </a:p>
            <a:p>
              <a:pPr lvl="0"/>
              <a:r>
                <a:rPr lang="ja-JP" altLang="en-US" sz="1100" dirty="0">
                  <a:solidFill>
                    <a:prstClr val="black"/>
                  </a:solidFill>
                </a:rPr>
                <a:t>支援している。</a:t>
              </a:r>
            </a:p>
          </p:txBody>
        </p:sp>
      </p:grpSp>
      <p:sp>
        <p:nvSpPr>
          <p:cNvPr id="32" name="テキスト ボックス 31"/>
          <p:cNvSpPr txBox="1"/>
          <p:nvPr/>
        </p:nvSpPr>
        <p:spPr>
          <a:xfrm>
            <a:off x="3117798" y="3484721"/>
            <a:ext cx="34969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  </a:t>
            </a:r>
            <a:r>
              <a:rPr kumimoji="1" lang="ja-JP" altLang="en-US" sz="32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５月</a:t>
            </a:r>
            <a:r>
              <a:rPr kumimoji="1" lang="en-US" altLang="ja-JP" sz="32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29</a:t>
            </a:r>
            <a:r>
              <a:rPr kumimoji="1" lang="ja-JP" altLang="en-US" sz="32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金</a:t>
            </a:r>
            <a:r>
              <a:rPr kumimoji="1"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　</a:t>
            </a:r>
          </a:p>
          <a:p>
            <a:r>
              <a:rPr lang="ja-JP" altLang="en-US" sz="1400" dirty="0" smtClean="0">
                <a:latin typeface="+mn-ea"/>
              </a:rPr>
              <a:t>　　</a:t>
            </a:r>
            <a:r>
              <a:rPr lang="ja-JP" altLang="en-US" sz="1400" b="1" dirty="0" smtClean="0">
                <a:latin typeface="+mn-ea"/>
              </a:rPr>
              <a:t>受付開始 </a:t>
            </a:r>
            <a:r>
              <a:rPr lang="en-US" altLang="ja-JP" sz="1400" b="1" dirty="0" smtClean="0">
                <a:latin typeface="+mn-ea"/>
              </a:rPr>
              <a:t>14</a:t>
            </a:r>
            <a:r>
              <a:rPr lang="ja-JP" altLang="en-US" sz="1400" b="1" dirty="0" smtClean="0">
                <a:latin typeface="+mn-ea"/>
              </a:rPr>
              <a:t>時</a:t>
            </a:r>
            <a:r>
              <a:rPr lang="en-US" altLang="ja-JP" sz="1400" b="1" dirty="0" smtClean="0">
                <a:latin typeface="+mn-ea"/>
              </a:rPr>
              <a:t>30</a:t>
            </a:r>
            <a:r>
              <a:rPr lang="ja-JP" altLang="en-US" sz="1400" b="1" dirty="0" smtClean="0">
                <a:latin typeface="+mn-ea"/>
              </a:rPr>
              <a:t>分　講演</a:t>
            </a:r>
            <a:r>
              <a:rPr lang="en-US" altLang="ja-JP" sz="2000" b="1" dirty="0" smtClean="0">
                <a:latin typeface="+mn-ea"/>
              </a:rPr>
              <a:t>15</a:t>
            </a:r>
            <a:r>
              <a:rPr lang="ja-JP" altLang="en-US" sz="1400" b="1" dirty="0" smtClean="0">
                <a:latin typeface="+mn-ea"/>
              </a:rPr>
              <a:t>時</a:t>
            </a:r>
            <a:r>
              <a:rPr lang="ja-JP" altLang="en-US" b="1" dirty="0" smtClean="0">
                <a:latin typeface="+mn-ea"/>
              </a:rPr>
              <a:t>～</a:t>
            </a:r>
            <a:r>
              <a:rPr lang="en-US" altLang="ja-JP" sz="2000" b="1" dirty="0" smtClean="0">
                <a:latin typeface="+mn-ea"/>
              </a:rPr>
              <a:t>16</a:t>
            </a:r>
            <a:r>
              <a:rPr lang="ja-JP" altLang="en-US" sz="1400" b="1" dirty="0" smtClean="0">
                <a:latin typeface="+mn-ea"/>
              </a:rPr>
              <a:t>時</a:t>
            </a:r>
          </a:p>
          <a:p>
            <a:r>
              <a:rPr kumimoji="1" lang="ja-JP" altLang="en-US" sz="1400" b="1" dirty="0" smtClean="0">
                <a:latin typeface="+mn-ea"/>
              </a:rPr>
              <a:t>　　＜希望者個別相談会　</a:t>
            </a:r>
            <a:r>
              <a:rPr kumimoji="1" lang="en-US" altLang="ja-JP" sz="1400" b="1" dirty="0" smtClean="0">
                <a:latin typeface="+mn-ea"/>
              </a:rPr>
              <a:t>16</a:t>
            </a:r>
            <a:r>
              <a:rPr kumimoji="1" lang="ja-JP" altLang="en-US" sz="1400" b="1" dirty="0" smtClean="0">
                <a:latin typeface="+mn-ea"/>
              </a:rPr>
              <a:t>時</a:t>
            </a:r>
            <a:r>
              <a:rPr kumimoji="1" lang="en-US" altLang="ja-JP" sz="1400" b="1" dirty="0" smtClean="0">
                <a:latin typeface="+mn-ea"/>
              </a:rPr>
              <a:t>30</a:t>
            </a:r>
            <a:r>
              <a:rPr kumimoji="1" lang="ja-JP" altLang="en-US" sz="1400" b="1" dirty="0" smtClean="0">
                <a:latin typeface="+mn-ea"/>
              </a:rPr>
              <a:t>分から＞</a:t>
            </a:r>
            <a:endParaRPr kumimoji="1" lang="ja-JP" altLang="en-US" sz="1400" b="1" dirty="0">
              <a:latin typeface="+mn-ea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66732" y="6228775"/>
            <a:ext cx="3172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latin typeface="+mn-ea"/>
              </a:rPr>
              <a:t>電話またはＦＡＸにてお申込み下さい</a:t>
            </a:r>
            <a:endParaRPr kumimoji="1" lang="en-US" altLang="ja-JP" sz="1400" b="1" dirty="0" smtClean="0">
              <a:latin typeface="+mn-ea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4662372" y="5691398"/>
            <a:ext cx="862249" cy="30580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ja-JP" altLang="en-US" sz="1400" b="1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定員</a:t>
            </a:r>
            <a:endParaRPr kumimoji="1" lang="ja-JP" altLang="en-US" sz="1400" b="1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2626139" y="6220108"/>
            <a:ext cx="862249" cy="30580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ja-JP" altLang="en-US" sz="1400" b="1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申込み</a:t>
            </a:r>
            <a:endParaRPr kumimoji="1" lang="ja-JP" altLang="en-US" sz="1400" b="1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9" name="角丸四角形 38"/>
          <p:cNvSpPr/>
          <p:nvPr/>
        </p:nvSpPr>
        <p:spPr>
          <a:xfrm>
            <a:off x="2618607" y="5672810"/>
            <a:ext cx="862249" cy="30580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1400" b="1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参加費</a:t>
            </a:r>
            <a:endParaRPr kumimoji="1" lang="ja-JP" altLang="en-US" sz="1400" b="1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2626138" y="4862781"/>
            <a:ext cx="862249" cy="30580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ja-JP" altLang="en-US" sz="1400" b="1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会場</a:t>
            </a:r>
            <a:endParaRPr kumimoji="1" lang="ja-JP" altLang="en-US" sz="1400" b="1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41" name="角丸四角形 40"/>
          <p:cNvSpPr/>
          <p:nvPr/>
        </p:nvSpPr>
        <p:spPr>
          <a:xfrm>
            <a:off x="2626138" y="3615790"/>
            <a:ext cx="862249" cy="30580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1400" b="1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日時</a:t>
            </a:r>
            <a:endParaRPr kumimoji="1" lang="ja-JP" altLang="en-US" sz="1400" b="1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43" name="ホームベース 42"/>
          <p:cNvSpPr/>
          <p:nvPr/>
        </p:nvSpPr>
        <p:spPr>
          <a:xfrm>
            <a:off x="2123584" y="2063433"/>
            <a:ext cx="4579364" cy="1216139"/>
          </a:xfrm>
          <a:prstGeom prst="homePlate">
            <a:avLst/>
          </a:prstGeom>
          <a:gradFill>
            <a:gsLst>
              <a:gs pos="0">
                <a:schemeClr val="accent5">
                  <a:satMod val="103000"/>
                  <a:lumMod val="102000"/>
                  <a:tint val="94000"/>
                </a:schemeClr>
              </a:gs>
              <a:gs pos="72000">
                <a:schemeClr val="accent5">
                  <a:satMod val="110000"/>
                  <a:lumMod val="100000"/>
                  <a:shade val="100000"/>
                </a:schemeClr>
              </a:gs>
              <a:gs pos="100000">
                <a:schemeClr val="accent5">
                  <a:lumMod val="99000"/>
                  <a:satMod val="120000"/>
                  <a:shade val="78000"/>
                </a:schemeClr>
              </a:gs>
            </a:gsLst>
          </a:gradFill>
          <a:effectLst>
            <a:outerShdw blurRad="50800" dist="38100" dir="3000000" algn="tl" rotWithShape="0">
              <a:prstClr val="black">
                <a:alpha val="72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3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HP</a:t>
            </a:r>
            <a:r>
              <a:rPr kumimoji="1" lang="ja-JP" altLang="en-US" sz="3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のリニューアルで</a:t>
            </a:r>
            <a:endParaRPr kumimoji="1" lang="en-US" altLang="ja-JP" sz="32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3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売上拡大</a:t>
            </a:r>
            <a:endParaRPr kumimoji="1" lang="ja-JP" altLang="en-US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7367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</TotalTime>
  <Words>75</Words>
  <Application>Microsoft Office PowerPoint</Application>
  <PresentationFormat>画面に合わせる (4:3)</PresentationFormat>
  <Paragraphs>33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HGPｺﾞｼｯｸE</vt:lpstr>
      <vt:lpstr>HGP創英角ｺﾞｼｯｸUB</vt:lpstr>
      <vt:lpstr>HGP創英角ﾎﾟｯﾌﾟ体</vt:lpstr>
      <vt:lpstr>HGSｺﾞｼｯｸM</vt:lpstr>
      <vt:lpstr>HG丸ｺﾞｼｯｸM-PRO</vt:lpstr>
      <vt:lpstr>ＭＳ Ｐゴシック</vt:lpstr>
      <vt:lpstr>Arial</vt:lpstr>
      <vt:lpstr>Calibri</vt:lpstr>
      <vt:lpstr>Calibri Light</vt:lpstr>
      <vt:lpstr>Office テーマ</vt:lpstr>
      <vt:lpstr>Worksheet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月野 奈保子</cp:lastModifiedBy>
  <cp:revision>20</cp:revision>
  <cp:lastPrinted>2015-04-28T07:03:18Z</cp:lastPrinted>
  <dcterms:created xsi:type="dcterms:W3CDTF">2015-04-28T04:21:07Z</dcterms:created>
  <dcterms:modified xsi:type="dcterms:W3CDTF">2015-05-14T08:15:27Z</dcterms:modified>
</cp:coreProperties>
</file>